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9144000"/>
  <p:notesSz cx="6858000" cy="9144000"/>
  <p:embeddedFontLst>
    <p:embeddedFont>
      <p:font typeface="Inter SemiBold"/>
      <p:regular r:id="rId53"/>
      <p:bold r:id="rId54"/>
    </p:embeddedFont>
    <p:embeddedFont>
      <p:font typeface="Inter Light"/>
      <p:regular r:id="rId55"/>
      <p:bold r:id="rId56"/>
    </p:embeddedFont>
    <p:embeddedFont>
      <p:font typeface="Inter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9" roundtripDataSignature="AMtx7mhSGzaS6cFJtZs2ol9d7KyWzI7/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70116B-D595-46FA-9CC9-DE731773DC8A}">
  <a:tblStyle styleId="{7E70116B-D595-46FA-9CC9-DE731773DC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329DD12-EF01-4E5F-A2FD-38571BCB64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InterSemiBol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InterLight-regular.fntdata"/><Relationship Id="rId10" Type="http://schemas.openxmlformats.org/officeDocument/2006/relationships/slide" Target="slides/slide4.xml"/><Relationship Id="rId54" Type="http://schemas.openxmlformats.org/officeDocument/2006/relationships/font" Target="fonts/InterSemiBold-bold.fntdata"/><Relationship Id="rId13" Type="http://schemas.openxmlformats.org/officeDocument/2006/relationships/slide" Target="slides/slide7.xml"/><Relationship Id="rId57" Type="http://schemas.openxmlformats.org/officeDocument/2006/relationships/font" Target="fonts/Inter-regular.fntdata"/><Relationship Id="rId12" Type="http://schemas.openxmlformats.org/officeDocument/2006/relationships/slide" Target="slides/slide6.xml"/><Relationship Id="rId56" Type="http://schemas.openxmlformats.org/officeDocument/2006/relationships/font" Target="fonts/InterLight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Int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5a2c5e4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1045a2c5e4b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5a2c5e4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1045a2c5e4b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5a2c5e4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1045a2c5e4b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5a2c5e4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1045a2c5e4b_0_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5a2c5e4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1045a2c5e4b_0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5a2c5e4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045a2c5e4b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45a2c5e4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1045a2c5e4b_0_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45a2c5e4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1045a2c5e4b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45a2c5e4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1045a2c5e4b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45a2c5e4b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1045a2c5e4b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45a2c5e4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1045a2c5e4b_0_6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5a2c5e4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1045a2c5e4b_0_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5a2c5e4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1045a2c5e4b_0_6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45a2c5e4b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1045a2c5e4b_0_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45a2c5e4b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1045a2c5e4b_0_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45a2c5e4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1045a2c5e4b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45a2c5e4b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1045a2c5e4b_0_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45a2c5e4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g1045a2c5e4b_0_6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45a2c5e4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1045a2c5e4b_0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45a2c5e4b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1045a2c5e4b_0_7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45a2c5e4b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1045a2c5e4b_0_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45a2c5e4b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1045a2c5e4b_0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45a2c5e4b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1045a2c5e4b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45a2c5e4b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1045a2c5e4b_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45a2c5e4b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1045a2c5e4b_0_7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5a2c5e4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1045a2c5e4b_0_8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45a2c5e4b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1045a2c5e4b_0_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45a2c5e4b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1045a2c5e4b_0_8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45a2c5e4b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1045a2c5e4b_0_8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45a2c5e4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g1045a2c5e4b_0_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bb282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102bb282d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5a2c5e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1045a2c5e4b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5a2c5e4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1045a2c5e4b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45a2c5e4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1045a2c5e4b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5a2c5e4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1045a2c5e4b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16" name="Google Shape;16;p2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28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30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32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5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3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35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6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431"/>
              </a:srgbClr>
            </a:outerShdw>
          </a:effectLst>
        </p:spPr>
      </p:sp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7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scalablemodels.com/api/classify" TargetMode="External"/><Relationship Id="rId10" Type="http://schemas.openxmlformats.org/officeDocument/2006/relationships/hyperlink" Target="https://scalablemodels.com/api/classify" TargetMode="External"/><Relationship Id="rId13" Type="http://schemas.openxmlformats.org/officeDocument/2006/relationships/image" Target="../media/image20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calablemodels.com/api/classify" TargetMode="External"/><Relationship Id="rId4" Type="http://schemas.openxmlformats.org/officeDocument/2006/relationships/hyperlink" Target="https://scalablemodels.com/api/classify" TargetMode="External"/><Relationship Id="rId9" Type="http://schemas.openxmlformats.org/officeDocument/2006/relationships/hyperlink" Target="https://scalablemodels.com/api/classify" TargetMode="External"/><Relationship Id="rId14" Type="http://schemas.openxmlformats.org/officeDocument/2006/relationships/image" Target="../media/image21.png"/><Relationship Id="rId5" Type="http://schemas.openxmlformats.org/officeDocument/2006/relationships/hyperlink" Target="https://scalablemodels.com/api/classify" TargetMode="External"/><Relationship Id="rId6" Type="http://schemas.openxmlformats.org/officeDocument/2006/relationships/hyperlink" Target="https://scalablemodels.com/api/classify" TargetMode="External"/><Relationship Id="rId7" Type="http://schemas.openxmlformats.org/officeDocument/2006/relationships/hyperlink" Target="https://scalablemodels.com/api/classify" TargetMode="External"/><Relationship Id="rId8" Type="http://schemas.openxmlformats.org/officeDocument/2006/relationships/hyperlink" Target="https://scalablemodels.com/api/classif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calablemodels.com/api/classify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wagger.i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431088"/>
            <a:ext cx="9144000" cy="42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3510" y="460729"/>
            <a:ext cx="4345540" cy="21727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461400" y="2768375"/>
            <a:ext cx="76236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20"/>
              <a:buNone/>
            </a:pPr>
            <a:r>
              <a:rPr lang="en-US" sz="3700">
                <a:solidFill>
                  <a:schemeClr val="dk1"/>
                </a:solidFill>
              </a:rPr>
              <a:t>Deploying Scalable ML for Data Science</a:t>
            </a:r>
            <a:endParaRPr sz="73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b="1" lang="en-US">
                <a:solidFill>
                  <a:srgbClr val="008000"/>
                </a:solidFill>
              </a:rPr>
              <a:t>Anthony Mipawa</a:t>
            </a:r>
            <a:endParaRPr b="1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173" name="Google Shape;173;p5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2.1 </a:t>
            </a:r>
            <a:r>
              <a:rPr b="1" lang="en-US"/>
              <a:t>Building &amp; Deploying ML Models for Production use: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Models are Software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Version control.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Testing.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Security after deployment</a:t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75" name="Google Shape;1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5a2c5e4b_0_285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182" name="Google Shape;182;g1045a2c5e4b_0_285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2.2 Building &amp; Deploying ML Models for Production use: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Update Models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3" name="Google Shape;183;g1045a2c5e4b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84" name="Google Shape;184;g1045a2c5e4b_0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045a2c5e4b_0_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045a2c5e4b_0_285"/>
          <p:cNvPicPr preferRelativeResize="0"/>
          <p:nvPr/>
        </p:nvPicPr>
        <p:blipFill rotWithShape="1">
          <a:blip r:embed="rId6">
            <a:alphaModFix/>
          </a:blip>
          <a:srcRect b="17267" l="6186" r="5059" t="16189"/>
          <a:stretch/>
        </p:blipFill>
        <p:spPr>
          <a:xfrm>
            <a:off x="1258350" y="2978100"/>
            <a:ext cx="5960875" cy="265565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9140000" dist="571500">
              <a:srgbClr val="25A6E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5a2c5e4b_0_295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192" name="Google Shape;192;g1045a2c5e4b_0_295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2.3 Building &amp; Deploying ML Models for Production use: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Canary Deploys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3" name="Google Shape;193;g1045a2c5e4b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94" name="Google Shape;194;g1045a2c5e4b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045a2c5e4b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045a2c5e4b_0_295"/>
          <p:cNvSpPr/>
          <p:nvPr/>
        </p:nvSpPr>
        <p:spPr>
          <a:xfrm>
            <a:off x="5159749" y="25954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g1045a2c5e4b_0_295"/>
          <p:cNvSpPr/>
          <p:nvPr/>
        </p:nvSpPr>
        <p:spPr>
          <a:xfrm>
            <a:off x="4777324" y="25954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g1045a2c5e4b_0_295"/>
          <p:cNvSpPr/>
          <p:nvPr/>
        </p:nvSpPr>
        <p:spPr>
          <a:xfrm>
            <a:off x="1196624" y="44361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g1045a2c5e4b_0_295"/>
          <p:cNvSpPr/>
          <p:nvPr/>
        </p:nvSpPr>
        <p:spPr>
          <a:xfrm>
            <a:off x="4281150" y="4005750"/>
            <a:ext cx="1702800" cy="1551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5A6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45a2c5e4b_0_295"/>
          <p:cNvSpPr/>
          <p:nvPr/>
        </p:nvSpPr>
        <p:spPr>
          <a:xfrm>
            <a:off x="4489262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g1045a2c5e4b_0_295"/>
          <p:cNvSpPr/>
          <p:nvPr/>
        </p:nvSpPr>
        <p:spPr>
          <a:xfrm>
            <a:off x="56224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1045a2c5e4b_0_295"/>
          <p:cNvSpPr/>
          <p:nvPr/>
        </p:nvSpPr>
        <p:spPr>
          <a:xfrm>
            <a:off x="48535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g1045a2c5e4b_0_295"/>
          <p:cNvSpPr/>
          <p:nvPr/>
        </p:nvSpPr>
        <p:spPr>
          <a:xfrm>
            <a:off x="527867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g1045a2c5e4b_0_295"/>
          <p:cNvSpPr/>
          <p:nvPr/>
        </p:nvSpPr>
        <p:spPr>
          <a:xfrm>
            <a:off x="4489262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g1045a2c5e4b_0_295"/>
          <p:cNvSpPr/>
          <p:nvPr/>
        </p:nvSpPr>
        <p:spPr>
          <a:xfrm>
            <a:off x="55820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g1045a2c5e4b_0_295"/>
          <p:cNvSpPr/>
          <p:nvPr/>
        </p:nvSpPr>
        <p:spPr>
          <a:xfrm>
            <a:off x="521777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g1045a2c5e4b_0_295"/>
          <p:cNvSpPr/>
          <p:nvPr/>
        </p:nvSpPr>
        <p:spPr>
          <a:xfrm>
            <a:off x="48535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g1045a2c5e4b_0_295"/>
          <p:cNvSpPr txBox="1"/>
          <p:nvPr/>
        </p:nvSpPr>
        <p:spPr>
          <a:xfrm>
            <a:off x="6172950" y="2673175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</a:t>
            </a:r>
            <a:endParaRPr/>
          </a:p>
        </p:txBody>
      </p:sp>
      <p:sp>
        <p:nvSpPr>
          <p:cNvPr id="209" name="Google Shape;209;g1045a2c5e4b_0_295"/>
          <p:cNvSpPr txBox="1"/>
          <p:nvPr/>
        </p:nvSpPr>
        <p:spPr>
          <a:xfrm>
            <a:off x="303563" y="51574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&amp; Test</a:t>
            </a:r>
            <a:endParaRPr/>
          </a:p>
        </p:txBody>
      </p:sp>
      <p:sp>
        <p:nvSpPr>
          <p:cNvPr id="210" name="Google Shape;210;g1045a2c5e4b_0_295"/>
          <p:cNvSpPr txBox="1"/>
          <p:nvPr/>
        </p:nvSpPr>
        <p:spPr>
          <a:xfrm>
            <a:off x="6172950" y="45226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5a2c5e4b_0_472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216" name="Google Shape;216;g1045a2c5e4b_0_472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2.4 Building &amp; Deploying ML Models for Production use: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Canary Deploys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" name="Google Shape;217;g1045a2c5e4b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218" name="Google Shape;218;g1045a2c5e4b_0_4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045a2c5e4b_0_4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045a2c5e4b_0_472"/>
          <p:cNvSpPr/>
          <p:nvPr/>
        </p:nvSpPr>
        <p:spPr>
          <a:xfrm>
            <a:off x="5159749" y="25954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g1045a2c5e4b_0_472"/>
          <p:cNvSpPr/>
          <p:nvPr/>
        </p:nvSpPr>
        <p:spPr>
          <a:xfrm>
            <a:off x="4777324" y="25954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g1045a2c5e4b_0_472"/>
          <p:cNvSpPr/>
          <p:nvPr/>
        </p:nvSpPr>
        <p:spPr>
          <a:xfrm>
            <a:off x="1196624" y="44361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g1045a2c5e4b_0_472"/>
          <p:cNvSpPr/>
          <p:nvPr/>
        </p:nvSpPr>
        <p:spPr>
          <a:xfrm>
            <a:off x="4281150" y="4005750"/>
            <a:ext cx="1702800" cy="1551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25A6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045a2c5e4b_0_472"/>
          <p:cNvSpPr/>
          <p:nvPr/>
        </p:nvSpPr>
        <p:spPr>
          <a:xfrm>
            <a:off x="4489262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g1045a2c5e4b_0_472"/>
          <p:cNvSpPr/>
          <p:nvPr/>
        </p:nvSpPr>
        <p:spPr>
          <a:xfrm>
            <a:off x="56224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g1045a2c5e4b_0_472"/>
          <p:cNvSpPr/>
          <p:nvPr/>
        </p:nvSpPr>
        <p:spPr>
          <a:xfrm>
            <a:off x="48535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g1045a2c5e4b_0_472"/>
          <p:cNvSpPr/>
          <p:nvPr/>
        </p:nvSpPr>
        <p:spPr>
          <a:xfrm>
            <a:off x="527867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g1045a2c5e4b_0_472"/>
          <p:cNvSpPr/>
          <p:nvPr/>
        </p:nvSpPr>
        <p:spPr>
          <a:xfrm>
            <a:off x="4489262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g1045a2c5e4b_0_472"/>
          <p:cNvSpPr/>
          <p:nvPr/>
        </p:nvSpPr>
        <p:spPr>
          <a:xfrm>
            <a:off x="55820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g1045a2c5e4b_0_472"/>
          <p:cNvSpPr/>
          <p:nvPr/>
        </p:nvSpPr>
        <p:spPr>
          <a:xfrm>
            <a:off x="521777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g1045a2c5e4b_0_472"/>
          <p:cNvSpPr/>
          <p:nvPr/>
        </p:nvSpPr>
        <p:spPr>
          <a:xfrm>
            <a:off x="48535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g1045a2c5e4b_0_472"/>
          <p:cNvSpPr txBox="1"/>
          <p:nvPr/>
        </p:nvSpPr>
        <p:spPr>
          <a:xfrm>
            <a:off x="6172950" y="2673175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</a:t>
            </a:r>
            <a:endParaRPr/>
          </a:p>
        </p:txBody>
      </p:sp>
      <p:sp>
        <p:nvSpPr>
          <p:cNvPr id="233" name="Google Shape;233;g1045a2c5e4b_0_472"/>
          <p:cNvSpPr txBox="1"/>
          <p:nvPr/>
        </p:nvSpPr>
        <p:spPr>
          <a:xfrm>
            <a:off x="303563" y="51574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&amp; Test</a:t>
            </a:r>
            <a:endParaRPr/>
          </a:p>
        </p:txBody>
      </p:sp>
      <p:sp>
        <p:nvSpPr>
          <p:cNvPr id="234" name="Google Shape;234;g1045a2c5e4b_0_472"/>
          <p:cNvSpPr txBox="1"/>
          <p:nvPr/>
        </p:nvSpPr>
        <p:spPr>
          <a:xfrm>
            <a:off x="6172950" y="45226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production</a:t>
            </a:r>
            <a:endParaRPr/>
          </a:p>
        </p:txBody>
      </p:sp>
      <p:sp>
        <p:nvSpPr>
          <p:cNvPr id="235" name="Google Shape;235;g1045a2c5e4b_0_472"/>
          <p:cNvSpPr/>
          <p:nvPr/>
        </p:nvSpPr>
        <p:spPr>
          <a:xfrm rot="-1652519">
            <a:off x="1427066" y="3553170"/>
            <a:ext cx="3367874" cy="4505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3F2F8"/>
          </a:solidFill>
          <a:ln cap="flat" cmpd="sng" w="9525">
            <a:solidFill>
              <a:srgbClr val="859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5a2c5e4b_0_537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241" name="Google Shape;241;g1045a2c5e4b_0_537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2.5 Building &amp; Deploying ML Models for Production use: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Blue/Green</a:t>
            </a: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Deploys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2" name="Google Shape;242;g1045a2c5e4b_0_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243" name="Google Shape;243;g1045a2c5e4b_0_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045a2c5e4b_0_5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045a2c5e4b_0_537"/>
          <p:cNvSpPr/>
          <p:nvPr/>
        </p:nvSpPr>
        <p:spPr>
          <a:xfrm>
            <a:off x="4323924" y="2241256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g1045a2c5e4b_0_537"/>
          <p:cNvSpPr/>
          <p:nvPr/>
        </p:nvSpPr>
        <p:spPr>
          <a:xfrm>
            <a:off x="1196624" y="44361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g1045a2c5e4b_0_537"/>
          <p:cNvSpPr/>
          <p:nvPr/>
        </p:nvSpPr>
        <p:spPr>
          <a:xfrm>
            <a:off x="4281150" y="4005750"/>
            <a:ext cx="1702800" cy="1551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45a2c5e4b_0_537"/>
          <p:cNvSpPr/>
          <p:nvPr/>
        </p:nvSpPr>
        <p:spPr>
          <a:xfrm>
            <a:off x="4489262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g1045a2c5e4b_0_537"/>
          <p:cNvSpPr/>
          <p:nvPr/>
        </p:nvSpPr>
        <p:spPr>
          <a:xfrm>
            <a:off x="56224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g1045a2c5e4b_0_537"/>
          <p:cNvSpPr/>
          <p:nvPr/>
        </p:nvSpPr>
        <p:spPr>
          <a:xfrm>
            <a:off x="485352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g1045a2c5e4b_0_537"/>
          <p:cNvSpPr/>
          <p:nvPr/>
        </p:nvSpPr>
        <p:spPr>
          <a:xfrm>
            <a:off x="5278674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g1045a2c5e4b_0_537"/>
          <p:cNvSpPr/>
          <p:nvPr/>
        </p:nvSpPr>
        <p:spPr>
          <a:xfrm>
            <a:off x="4489262" y="482624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g1045a2c5e4b_0_537"/>
          <p:cNvSpPr/>
          <p:nvPr/>
        </p:nvSpPr>
        <p:spPr>
          <a:xfrm>
            <a:off x="55820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g1045a2c5e4b_0_537"/>
          <p:cNvSpPr/>
          <p:nvPr/>
        </p:nvSpPr>
        <p:spPr>
          <a:xfrm>
            <a:off x="521777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g1045a2c5e4b_0_537"/>
          <p:cNvSpPr/>
          <p:nvPr/>
        </p:nvSpPr>
        <p:spPr>
          <a:xfrm>
            <a:off x="4853524" y="4183819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g1045a2c5e4b_0_537"/>
          <p:cNvSpPr txBox="1"/>
          <p:nvPr/>
        </p:nvSpPr>
        <p:spPr>
          <a:xfrm>
            <a:off x="6172950" y="2673175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production</a:t>
            </a:r>
            <a:endParaRPr/>
          </a:p>
        </p:txBody>
      </p:sp>
      <p:sp>
        <p:nvSpPr>
          <p:cNvPr id="257" name="Google Shape;257;g1045a2c5e4b_0_537"/>
          <p:cNvSpPr txBox="1"/>
          <p:nvPr/>
        </p:nvSpPr>
        <p:spPr>
          <a:xfrm>
            <a:off x="303563" y="51574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&amp; Test</a:t>
            </a:r>
            <a:endParaRPr/>
          </a:p>
        </p:txBody>
      </p:sp>
      <p:sp>
        <p:nvSpPr>
          <p:cNvPr id="258" name="Google Shape;258;g1045a2c5e4b_0_537"/>
          <p:cNvSpPr txBox="1"/>
          <p:nvPr/>
        </p:nvSpPr>
        <p:spPr>
          <a:xfrm>
            <a:off x="6172950" y="452265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production</a:t>
            </a:r>
            <a:endParaRPr/>
          </a:p>
        </p:txBody>
      </p:sp>
      <p:sp>
        <p:nvSpPr>
          <p:cNvPr id="259" name="Google Shape;259;g1045a2c5e4b_0_537"/>
          <p:cNvSpPr/>
          <p:nvPr/>
        </p:nvSpPr>
        <p:spPr>
          <a:xfrm rot="-1652516">
            <a:off x="1541464" y="3548102"/>
            <a:ext cx="2376525" cy="4505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3F2F8"/>
          </a:solidFill>
          <a:ln cap="flat" cmpd="sng" w="9525">
            <a:solidFill>
              <a:srgbClr val="859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045a2c5e4b_0_537"/>
          <p:cNvSpPr/>
          <p:nvPr/>
        </p:nvSpPr>
        <p:spPr>
          <a:xfrm>
            <a:off x="4225500" y="2142600"/>
            <a:ext cx="1702800" cy="1551900"/>
          </a:xfrm>
          <a:prstGeom prst="rect">
            <a:avLst/>
          </a:prstGeom>
          <a:noFill/>
          <a:ln cap="flat" cmpd="sng" w="76200">
            <a:solidFill>
              <a:srgbClr val="25A6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045a2c5e4b_0_537"/>
          <p:cNvSpPr/>
          <p:nvPr/>
        </p:nvSpPr>
        <p:spPr>
          <a:xfrm>
            <a:off x="4323924" y="29002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g1045a2c5e4b_0_537"/>
          <p:cNvSpPr/>
          <p:nvPr/>
        </p:nvSpPr>
        <p:spPr>
          <a:xfrm>
            <a:off x="4648074" y="29002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g1045a2c5e4b_0_537"/>
          <p:cNvSpPr/>
          <p:nvPr/>
        </p:nvSpPr>
        <p:spPr>
          <a:xfrm>
            <a:off x="5008512" y="29002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g1045a2c5e4b_0_537"/>
          <p:cNvSpPr/>
          <p:nvPr/>
        </p:nvSpPr>
        <p:spPr>
          <a:xfrm>
            <a:off x="4648074" y="2241256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g1045a2c5e4b_0_537"/>
          <p:cNvSpPr/>
          <p:nvPr/>
        </p:nvSpPr>
        <p:spPr>
          <a:xfrm>
            <a:off x="5410512" y="2900294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g1045a2c5e4b_0_537"/>
          <p:cNvSpPr/>
          <p:nvPr/>
        </p:nvSpPr>
        <p:spPr>
          <a:xfrm>
            <a:off x="5410512" y="2241256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g1045a2c5e4b_0_537"/>
          <p:cNvSpPr/>
          <p:nvPr/>
        </p:nvSpPr>
        <p:spPr>
          <a:xfrm>
            <a:off x="5008512" y="2241256"/>
            <a:ext cx="248083" cy="57309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45a2c5e4b_0_496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273" name="Google Shape;273;g1045a2c5e4b_0_496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.0 </a:t>
            </a: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Definition of Scaling ML for Production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Meaning of Scalable ML: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Keep up depending on the demand variations.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Produce responses in a timely manner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How to know if your system is scalable?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Scalable System can use additional resources when load increases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Scalable System can release resources when are not in use.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Load balancer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Autoscaling Constraints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Building a Scalable systems is a technical challenge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4" name="Google Shape;274;g1045a2c5e4b_0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275" name="Google Shape;275;g1045a2c5e4b_0_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045a2c5e4b_0_4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5a2c5e4b_0_578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282" name="Google Shape;282;g1045a2c5e4b_0_578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3.1 Definition of Scaling ML for Production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Redundancy Compensates for  Failure</a:t>
            </a: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Such as Servers crush, disk failure,Rack loses power etc. non-preventable failure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Common way of dealing with these frequent failures:-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To use Redundant components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Cluster of servers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If server from one cluster fails by auto-scaling another server will be added to ensure availability of service.</a:t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3" name="Google Shape;283;g1045a2c5e4b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284" name="Google Shape;284;g1045a2c5e4b_0_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045a2c5e4b_0_5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5a2c5e4b_0_586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291" name="Google Shape;291;g1045a2c5e4b_0_586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.0 </a:t>
            </a:r>
            <a:r>
              <a:rPr b="1" lang="en-US"/>
              <a:t>Overview of the tools and Techniques for Scalable ML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Microservices</a:t>
            </a: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 the model with an APIs.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Run the model and API in a container.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Manage the container using an orchestration service.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Deploying to Multiple servers:-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From source codes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Need libraries and Package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Watch for differences in operating systems</a:t>
            </a:r>
            <a:endParaRPr b="1" sz="30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2" name="Google Shape;292;g1045a2c5e4b_0_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293" name="Google Shape;293;g1045a2c5e4b_0_5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045a2c5e4b_0_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45a2c5e4b_0_594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300" name="Google Shape;300;g1045a2c5e4b_0_594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4.1 </a:t>
            </a:r>
            <a:r>
              <a:rPr b="1" lang="en-US"/>
              <a:t>Overview of the tools and Techniques for Scalable ML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Containerization</a:t>
            </a: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Solve Operating systems potential installations problems.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Example of most used containerization service is </a:t>
            </a:r>
            <a:r>
              <a:rPr b="1" lang="en-US" sz="2200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b="1" sz="2200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Orchestrations: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Platform for managing containers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Example of most used containerization service is </a:t>
            </a:r>
            <a:r>
              <a:rPr b="1" lang="en-US" sz="2200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Kubernetes</a:t>
            </a:r>
            <a:endParaRPr b="1" sz="2200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Management tasks by kubernetes: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 Horizontal Scaling,Optimized placement of containers, Automated rollouts of new versions of code, Storage management , self healing.</a:t>
            </a:r>
            <a:endParaRPr b="1" sz="2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" name="Google Shape;301;g1045a2c5e4b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02" name="Google Shape;302;g1045a2c5e4b_0_5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045a2c5e4b_0_5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45a2c5e4b_0_602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309" name="Google Shape;309;g1045a2c5e4b_0_602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Inter"/>
                <a:ea typeface="Inter"/>
                <a:cs typeface="Inter"/>
                <a:sym typeface="Inter"/>
              </a:rPr>
              <a:t>4.2 </a:t>
            </a:r>
            <a:r>
              <a:rPr b="1" lang="en-US"/>
              <a:t>Overview of the tools and Techniques for Scalable ML</a:t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Three Levels to Scalability </a:t>
            </a: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Exposing the ML model through an APIs.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Putting the model and APIs in a container.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Managing the container with an orchestration platforms.</a:t>
            </a:r>
            <a:endParaRPr b="1" sz="2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0" name="Google Shape;310;g1045a2c5e4b_0_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11" name="Google Shape;311;g1045a2c5e4b_0_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045a2c5e4b_0_6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99611" y="996168"/>
            <a:ext cx="8927657" cy="545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ML Models building process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Deploying codes to servers.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Ensuring continuous availability.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Programmatic access(APIs)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Access  controls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Scalability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Requirements for ensuring that Applications are Scalable.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Three Layers of Scalable ML stack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Orchestration tools for managing clusters of servers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Containers monitoring tools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All is to ensure best practice of deployment of ML models.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18" name="Google Shape;318;p6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1.0 Horizontal vs Vertical Scaling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Vertical Scaling</a:t>
            </a: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Replace a single server with larger servers(replace servers).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Increase number of CPUs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More Memory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More storage </a:t>
            </a:r>
            <a:endParaRPr b="1" sz="2900"/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20" name="Google Shape;3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"/>
          <p:cNvPicPr preferRelativeResize="0"/>
          <p:nvPr/>
        </p:nvPicPr>
        <p:blipFill rotWithShape="1">
          <a:blip r:embed="rId6">
            <a:alphaModFix/>
          </a:blip>
          <a:srcRect b="1541" l="4285" r="5306" t="15160"/>
          <a:stretch/>
        </p:blipFill>
        <p:spPr>
          <a:xfrm>
            <a:off x="4760750" y="3429000"/>
            <a:ext cx="2831400" cy="17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45a2c5e4b_0_611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28" name="Google Shape;328;g1045a2c5e4b_0_611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1.1 </a:t>
            </a:r>
            <a:r>
              <a:rPr b="1" lang="en-US"/>
              <a:t>Horizontal vs Vertical Scaling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Horizontal  Scaling</a:t>
            </a: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Adding servers to a cluster or distributed servers.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Removing servers to a cluster 0r distributed servers.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Running same software.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9" name="Google Shape;329;g1045a2c5e4b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30" name="Google Shape;330;g1045a2c5e4b_0_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045a2c5e4b_0_6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045a2c5e4b_0_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00" y="4250875"/>
            <a:ext cx="3122350" cy="1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045a2c5e4b_0_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325" y="4369425"/>
            <a:ext cx="4475000" cy="15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45a2c5e4b_0_620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39" name="Google Shape;339;g1045a2c5e4b_0_620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1.2 </a:t>
            </a:r>
            <a:r>
              <a:rPr b="1" lang="en-US"/>
              <a:t>Horizontal vs Vertical Scaling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Peak Demand</a:t>
            </a: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With vertical scaling,need to plan ahead for peak demand.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With horizontal scaling, adapt to peak demand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Cloud services are designed to accommodate varying demand.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○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AWS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○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Azure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○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Google Compute Cloud </a:t>
            </a:r>
            <a:endParaRPr b="1" sz="25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0" name="Google Shape;340;g1045a2c5e4b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41" name="Google Shape;341;g1045a2c5e4b_0_6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045a2c5e4b_0_6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45a2c5e4b_0_629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48" name="Google Shape;348;g1045a2c5e4b_0_629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033"/>
              <a:t>2.0 Running Models as Services</a:t>
            </a:r>
            <a:endParaRPr b="1" sz="3033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021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What is services mean?</a:t>
            </a:r>
            <a:endParaRPr b="1" sz="302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7296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302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Software abstraction for describing executing programs that share common characteristics.</a:t>
            </a:r>
            <a:endParaRPr sz="302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72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302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Accessible over network</a:t>
            </a:r>
            <a:endParaRPr sz="302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72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302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Invoked using standard protocols</a:t>
            </a:r>
            <a:endParaRPr sz="302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72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302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Perform a single function</a:t>
            </a:r>
            <a:endParaRPr sz="302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72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302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Can be deployed in parallel</a:t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9" name="Google Shape;349;g1045a2c5e4b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50" name="Google Shape;350;g1045a2c5e4b_0_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045a2c5e4b_0_6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45a2c5e4b_0_658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57" name="Google Shape;357;g1045a2c5e4b_0_658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2.1 Running Models as Services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How to distinguish services?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Way of data exchange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Example restful services - often pass data in JSON structure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High-volume services sometimes use other protocols such as thrifts or protocol buffers 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8" name="Google Shape;358;g1045a2c5e4b_0_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59" name="Google Shape;359;g1045a2c5e4b_0_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045a2c5e4b_0_6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45a2c5e4b_0_638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66" name="Google Shape;366;g1045a2c5e4b_0_638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3.0 APIs for ML Model services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APIs best practice: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Including term api in url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https://scalablemodels.com/</a:t>
            </a:r>
            <a:r>
              <a:rPr b="1" lang="en-US" sz="1700" u="sng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</a:t>
            </a: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/classify</a:t>
            </a:r>
            <a:endParaRPr b="1" sz="1700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Including version due to variation of updates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https://scalablemodels.com/</a:t>
            </a:r>
            <a:r>
              <a:rPr b="1" lang="en-US" sz="1700" u="sng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</a:t>
            </a: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b="1" lang="en-US" sz="1700" u="sng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v01</a:t>
            </a: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/classify</a:t>
            </a:r>
            <a:endParaRPr sz="1700"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Call APIs with parameters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https://scalablemodels.com/api/v01/classif</a:t>
            </a:r>
            <a:r>
              <a:rPr b="1" lang="en-US" sz="17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y?</a:t>
            </a:r>
            <a:r>
              <a:rPr b="1" lang="en-US" sz="1700" u="sng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</a:rPr>
              <a:t>sl=5.1&amp;sw=3.5&amp;pl=1.5&amp;pw=0.3</a:t>
            </a:r>
            <a:endParaRPr b="1" sz="1700" u="sng">
              <a:solidFill>
                <a:srgbClr val="4FB97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      </a:t>
            </a:r>
            <a:endParaRPr sz="1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  Once you invoke:  </a:t>
            </a:r>
            <a:r>
              <a:rPr lang="en-US" sz="2200">
                <a:solidFill>
                  <a:srgbClr val="25A6E0"/>
                </a:solidFill>
                <a:latin typeface="Inter Light"/>
                <a:ea typeface="Inter Light"/>
                <a:cs typeface="Inter Light"/>
                <a:sym typeface="Inter Light"/>
              </a:rPr>
              <a:t>{“species”:”Iris setosa”}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7" name="Google Shape;367;g1045a2c5e4b_0_6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68" name="Google Shape;368;g1045a2c5e4b_0_6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045a2c5e4b_0_6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45a2c5e4b_0_666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75" name="Google Shape;375;g1045a2c5e4b_0_666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3.0 APIs for ML Model services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APIs best practice:</a:t>
            </a:r>
            <a:endParaRPr b="1" sz="21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API key: unique string that  identifies a user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https://scalablemodels.com/api/v01/classif</a:t>
            </a:r>
            <a:r>
              <a:rPr b="1" lang="en-US" sz="1600" u="sng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y?sl=5.1&amp;sw=3.5&amp;pl=1.5&amp;pw=0.3</a:t>
            </a:r>
            <a:endParaRPr b="1" sz="1600" u="sng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</a:rPr>
              <a:t>&amp;key=A1765342aH48ed</a:t>
            </a:r>
            <a:endParaRPr b="1" sz="1600" u="sng">
              <a:solidFill>
                <a:srgbClr val="4FB97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Key may be useful in access control and services payment</a:t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6" name="Google Shape;376;g1045a2c5e4b_0_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77" name="Google Shape;377;g1045a2c5e4b_0_6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045a2c5e4b_0_6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45a2c5e4b_0_647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84" name="Google Shape;384;g1045a2c5e4b_0_647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4.0 Load balancing &amp; Clusters of servers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Load Balancer Features: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Distribute workload.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Detect unhealthy servers and stop sending requests.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Are configured for high availability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Able to meet demand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Load Balancing Methods: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Client-side balancing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Random choice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Round-robin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Least connections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Least  Load</a:t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g1045a2c5e4b_0_6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86" name="Google Shape;386;g1045a2c5e4b_0_6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045a2c5e4b_0_6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5a2c5e4b_0_674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393" name="Google Shape;393;g1045a2c5e4b_0_674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4.1 Load balancing &amp; Clusters of servers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Client-side balancing:</a:t>
            </a:r>
            <a:endParaRPr b="1" sz="1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Random choice balancing:</a:t>
            </a:r>
            <a:endParaRPr sz="1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4" name="Google Shape;394;g1045a2c5e4b_0_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395" name="Google Shape;395;g1045a2c5e4b_0_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045a2c5e4b_0_6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045a2c5e4b_0_674"/>
          <p:cNvPicPr preferRelativeResize="0"/>
          <p:nvPr/>
        </p:nvPicPr>
        <p:blipFill rotWithShape="1">
          <a:blip r:embed="rId6">
            <a:alphaModFix/>
          </a:blip>
          <a:srcRect b="0" l="3119" r="0" t="9099"/>
          <a:stretch/>
        </p:blipFill>
        <p:spPr>
          <a:xfrm>
            <a:off x="2912575" y="2359400"/>
            <a:ext cx="4663749" cy="14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045a2c5e4b_0_6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5038" y="4440275"/>
            <a:ext cx="5041276" cy="15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5a2c5e4b_0_692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404" name="Google Shape;404;g1045a2c5e4b_0_692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4.2 Load balancing &amp; Clusters of servers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41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Round-Robin Balancing:</a:t>
            </a:r>
            <a:endParaRPr b="1" sz="224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41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Load Balancer Additional Features:</a:t>
            </a:r>
            <a:endParaRPr b="1" sz="224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61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224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Application health check</a:t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49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224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HTTP compression</a:t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49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224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Firewall</a:t>
            </a:r>
            <a:endParaRPr sz="2241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49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ct val="100000"/>
              <a:buFont typeface="Inter Light"/>
              <a:buChar char="●"/>
            </a:pPr>
            <a:r>
              <a:rPr lang="en-US" sz="2241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Intrusion detection and prevention</a:t>
            </a:r>
            <a:endParaRPr b="1" sz="224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5" name="Google Shape;405;g1045a2c5e4b_0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06" name="Google Shape;406;g1045a2c5e4b_0_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045a2c5e4b_0_6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045a2c5e4b_0_692"/>
          <p:cNvPicPr preferRelativeResize="0"/>
          <p:nvPr/>
        </p:nvPicPr>
        <p:blipFill rotWithShape="1">
          <a:blip r:embed="rId6">
            <a:alphaModFix/>
          </a:blip>
          <a:srcRect b="0" l="1516" r="0" t="4223"/>
          <a:stretch/>
        </p:blipFill>
        <p:spPr>
          <a:xfrm>
            <a:off x="3271700" y="1943500"/>
            <a:ext cx="4876099" cy="1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My assumptions to audience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99600" y="1132525"/>
            <a:ext cx="8927700" cy="5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Familiarity with Machine Learning.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Comfortable reading programming code.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Understand operating system principles such as processes , CPU utilization , disk utilization and I/O etc</a:t>
            </a:r>
            <a:endParaRPr sz="2800"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45a2c5e4b_0_714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414" name="Google Shape;414;g1045a2c5e4b_0_714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4.3 Load balancing &amp; Clusters of servers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Container images: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Base Operating System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Programming Languages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Machine Learning code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Packages and Libraries</a:t>
            </a:r>
            <a:endParaRPr>
              <a:solidFill>
                <a:srgbClr val="25A6E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5" name="Google Shape;415;g1045a2c5e4b_0_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16" name="Google Shape;416;g1045a2c5e4b_0_7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045a2c5e4b_0_7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045a2c5e4b_0_7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300" y="2251750"/>
            <a:ext cx="2836825" cy="22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45a2c5e4b_0_732"/>
          <p:cNvSpPr txBox="1"/>
          <p:nvPr>
            <p:ph type="title"/>
          </p:nvPr>
        </p:nvSpPr>
        <p:spPr>
          <a:xfrm>
            <a:off x="99600" y="533400"/>
            <a:ext cx="878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00"/>
              <a:t>Design Patterns for Scalable ML Applications</a:t>
            </a:r>
            <a:endParaRPr sz="3300"/>
          </a:p>
        </p:txBody>
      </p:sp>
      <p:sp>
        <p:nvSpPr>
          <p:cNvPr id="424" name="Google Shape;424;g1045a2c5e4b_0_732"/>
          <p:cNvSpPr txBox="1"/>
          <p:nvPr>
            <p:ph idx="1" type="body"/>
          </p:nvPr>
        </p:nvSpPr>
        <p:spPr>
          <a:xfrm>
            <a:off x="304100" y="1268825"/>
            <a:ext cx="8723100" cy="51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4.4 Load balancing &amp; Clusters of servers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How to Create Container images?</a:t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Specify container contents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Execute build operation to create the image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Store the image in a repository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Download image to servers</a:t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" name="Google Shape;425;g1045a2c5e4b_0_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26" name="Google Shape;426;g1045a2c5e4b_0_7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045a2c5e4b_0_7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Deploying ML Models as Services</a:t>
            </a:r>
            <a:endParaRPr/>
          </a:p>
        </p:txBody>
      </p:sp>
      <p:sp>
        <p:nvSpPr>
          <p:cNvPr id="433" name="Google Shape;433;p7"/>
          <p:cNvSpPr txBox="1"/>
          <p:nvPr>
            <p:ph idx="1" type="body"/>
          </p:nvPr>
        </p:nvSpPr>
        <p:spPr>
          <a:xfrm>
            <a:off x="304100" y="1258350"/>
            <a:ext cx="8723100" cy="5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1.0 Service encapsulate ML models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Documentation: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The HTTP  URL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List of parameters and types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00"/>
              <a:buFont typeface="Inter Light"/>
              <a:buChar char="●"/>
            </a:pP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Request body if JSON structure is used</a:t>
            </a:r>
            <a:endParaRPr sz="22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FB974"/>
                </a:solidFill>
                <a:latin typeface="Inter"/>
                <a:ea typeface="Inter"/>
                <a:cs typeface="Inter"/>
                <a:sym typeface="Inter"/>
              </a:rPr>
              <a:t>Swagger</a:t>
            </a:r>
            <a:r>
              <a:rPr lang="en-US" sz="22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 is the popular tool for automating and generating API documentation. For more info visit </a:t>
            </a:r>
            <a:r>
              <a:rPr lang="en-US" sz="2200">
                <a:solidFill>
                  <a:srgbClr val="4FB974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2200" u="sng">
                <a:solidFill>
                  <a:srgbClr val="4FB974"/>
                </a:solidFill>
                <a:latin typeface="Inter Light"/>
                <a:ea typeface="Inter Light"/>
                <a:cs typeface="Inter Light"/>
                <a:sym typeface="Int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https://swagger.io</a:t>
            </a:r>
            <a:endParaRPr b="1" sz="2800"/>
          </a:p>
        </p:txBody>
      </p:sp>
      <p:pic>
        <p:nvPicPr>
          <p:cNvPr id="434" name="Google Shape;4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35" name="Google Shape;4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45a2c5e4b_0_740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Deploying ML Models as Services</a:t>
            </a:r>
            <a:endParaRPr/>
          </a:p>
        </p:txBody>
      </p:sp>
      <p:sp>
        <p:nvSpPr>
          <p:cNvPr id="442" name="Google Shape;442;g1045a2c5e4b_0_740"/>
          <p:cNvSpPr txBox="1"/>
          <p:nvPr>
            <p:ph idx="1" type="body"/>
          </p:nvPr>
        </p:nvSpPr>
        <p:spPr>
          <a:xfrm>
            <a:off x="304100" y="1163975"/>
            <a:ext cx="87231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2</a:t>
            </a:r>
            <a:r>
              <a:rPr b="1" lang="en-US"/>
              <a:t>.0 </a:t>
            </a:r>
            <a:r>
              <a:rPr b="1" lang="en-US"/>
              <a:t>Using Flask to Create APIs</a:t>
            </a:r>
            <a:r>
              <a:rPr lang="en-US" sz="3000">
                <a:solidFill>
                  <a:srgbClr val="25A6E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Example of python Classifier</a:t>
            </a:r>
            <a:r>
              <a:rPr b="1" lang="en-US" sz="22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pic>
        <p:nvPicPr>
          <p:cNvPr id="443" name="Google Shape;443;g1045a2c5e4b_0_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44" name="Google Shape;444;g1045a2c5e4b_0_7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045a2c5e4b_0_7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045a2c5e4b_0_740"/>
          <p:cNvPicPr preferRelativeResize="0"/>
          <p:nvPr/>
        </p:nvPicPr>
        <p:blipFill rotWithShape="1">
          <a:blip r:embed="rId6">
            <a:alphaModFix/>
          </a:blip>
          <a:srcRect b="16664" l="20465" r="16486" t="29664"/>
          <a:stretch/>
        </p:blipFill>
        <p:spPr>
          <a:xfrm>
            <a:off x="1310788" y="2778850"/>
            <a:ext cx="6522427" cy="3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45a2c5e4b_0_757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Deploying ML Models as Services</a:t>
            </a:r>
            <a:endParaRPr/>
          </a:p>
        </p:txBody>
      </p:sp>
      <p:sp>
        <p:nvSpPr>
          <p:cNvPr id="452" name="Google Shape;452;g1045a2c5e4b_0_757"/>
          <p:cNvSpPr txBox="1"/>
          <p:nvPr>
            <p:ph idx="1" type="body"/>
          </p:nvPr>
        </p:nvSpPr>
        <p:spPr>
          <a:xfrm>
            <a:off x="304100" y="1163975"/>
            <a:ext cx="87231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2</a:t>
            </a:r>
            <a:r>
              <a:rPr b="1" lang="en-US"/>
              <a:t>.</a:t>
            </a:r>
            <a:r>
              <a:rPr b="1" lang="en-US"/>
              <a:t>1 Using Flask to Create APIs</a:t>
            </a:r>
            <a:r>
              <a:rPr lang="en-US" sz="3000">
                <a:solidFill>
                  <a:srgbClr val="25A6E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Running python program with Flask:</a:t>
            </a:r>
            <a:endParaRPr b="1" sz="1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Calling python service with Flask from client:</a:t>
            </a:r>
            <a:endParaRPr b="1" sz="20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Results: </a:t>
            </a:r>
            <a:endParaRPr b="1" sz="20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pic>
        <p:nvPicPr>
          <p:cNvPr id="453" name="Google Shape;453;g1045a2c5e4b_0_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54" name="Google Shape;454;g1045a2c5e4b_0_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045a2c5e4b_0_7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045a2c5e4b_0_757"/>
          <p:cNvPicPr preferRelativeResize="0"/>
          <p:nvPr/>
        </p:nvPicPr>
        <p:blipFill rotWithShape="1">
          <a:blip r:embed="rId6">
            <a:alphaModFix/>
          </a:blip>
          <a:srcRect b="22773" l="0" r="1448" t="0"/>
          <a:stretch/>
        </p:blipFill>
        <p:spPr>
          <a:xfrm>
            <a:off x="2133075" y="2417075"/>
            <a:ext cx="6292624" cy="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045a2c5e4b_0_7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2338" y="3621525"/>
            <a:ext cx="6190376" cy="6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045a2c5e4b_0_7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2500" y="5068125"/>
            <a:ext cx="4031600" cy="3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45a2c5e4b_0_780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Deploying ML Models as Services</a:t>
            </a:r>
            <a:endParaRPr/>
          </a:p>
        </p:txBody>
      </p:sp>
      <p:sp>
        <p:nvSpPr>
          <p:cNvPr id="464" name="Google Shape;464;g1045a2c5e4b_0_780"/>
          <p:cNvSpPr txBox="1"/>
          <p:nvPr>
            <p:ph idx="1" type="body"/>
          </p:nvPr>
        </p:nvSpPr>
        <p:spPr>
          <a:xfrm>
            <a:off x="304100" y="1258350"/>
            <a:ext cx="8723100" cy="5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3.0 Best Practices for API Design for ML Models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98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RESTful Best Practices:</a:t>
            </a:r>
            <a:endParaRPr b="1" sz="2298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"/>
              <a:buChar char="●"/>
            </a:pPr>
            <a:r>
              <a:rPr lang="en-US" sz="2298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Use a RESTful interface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Use the GET or POST commands.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Document your APIs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98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General APIs Best Practices:</a:t>
            </a:r>
            <a:endParaRPr b="1" sz="2298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Name the endpoints with informative names ,like classify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Use API tools, like Plumber and Flask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Include  the term API in the path of you URLs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Include the version number in the API</a:t>
            </a:r>
            <a:endParaRPr sz="2298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299"/>
              <a:buFont typeface="Inter Light"/>
              <a:buChar char="●"/>
            </a:pPr>
            <a:r>
              <a:rPr lang="en-US" sz="2298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Use API keys to control access of your services</a:t>
            </a:r>
            <a:endParaRPr b="1" sz="2298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98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5" name="Google Shape;465;g1045a2c5e4b_0_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66" name="Google Shape;466;g1045a2c5e4b_0_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045a2c5e4b_0_7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ML Services in Containers</a:t>
            </a:r>
            <a:endParaRPr/>
          </a:p>
        </p:txBody>
      </p:sp>
      <p:sp>
        <p:nvSpPr>
          <p:cNvPr id="473" name="Google Shape;473;p8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1.0 Why Containers?</a:t>
            </a:r>
            <a:endParaRPr b="1"/>
          </a:p>
          <a:p>
            <a:pPr indent="-3746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Install and test once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Not each time we start a new server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Each deploy runs the same set of components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300"/>
              <a:buFont typeface="Inter Light"/>
              <a:buChar char="●"/>
            </a:pP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Minimal delay to servicing requests</a:t>
            </a:r>
            <a:endParaRPr sz="23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FB974"/>
                </a:solidFill>
                <a:latin typeface="Inter Light"/>
                <a:ea typeface="Inter Light"/>
                <a:cs typeface="Inter Light"/>
                <a:sym typeface="Inter Light"/>
              </a:rPr>
              <a:t>Docker </a:t>
            </a:r>
            <a:r>
              <a:rPr lang="en-US" sz="23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is the most widely used containerization platform.</a:t>
            </a:r>
            <a:endParaRPr b="1" sz="2900"/>
          </a:p>
        </p:txBody>
      </p:sp>
      <p:pic>
        <p:nvPicPr>
          <p:cNvPr id="474" name="Google Shape;4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75" name="Google Shape;47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5a2c5e4b_0_791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ML Services in Containers</a:t>
            </a:r>
            <a:endParaRPr/>
          </a:p>
        </p:txBody>
      </p:sp>
      <p:sp>
        <p:nvSpPr>
          <p:cNvPr id="482" name="Google Shape;482;g1045a2c5e4b_0_791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b="1" lang="en-US">
                <a:latin typeface="Inter"/>
                <a:ea typeface="Inter"/>
                <a:cs typeface="Inter"/>
                <a:sym typeface="Inter"/>
              </a:rPr>
              <a:t>Docker Components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Docker engine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Docker client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Docker Registry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Getting a Docker Image: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Download from Registry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Build from Dockerfile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3" name="Google Shape;483;g1045a2c5e4b_0_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84" name="Google Shape;484;g1045a2c5e4b_0_7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45a2c5e4b_0_7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45a2c5e4b_0_799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ML Services in Containers</a:t>
            </a:r>
            <a:endParaRPr/>
          </a:p>
        </p:txBody>
      </p:sp>
      <p:sp>
        <p:nvSpPr>
          <p:cNvPr id="491" name="Google Shape;491;g1045a2c5e4b_0_799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Dockerfile</a:t>
            </a:r>
            <a:endParaRPr b="1"/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  <p:pic>
        <p:nvPicPr>
          <p:cNvPr id="492" name="Google Shape;492;g1045a2c5e4b_0_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493" name="Google Shape;493;g1045a2c5e4b_0_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045a2c5e4b_0_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045a2c5e4b_0_799"/>
          <p:cNvPicPr preferRelativeResize="0"/>
          <p:nvPr/>
        </p:nvPicPr>
        <p:blipFill rotWithShape="1">
          <a:blip r:embed="rId6">
            <a:alphaModFix/>
          </a:blip>
          <a:srcRect b="13458" l="20983" r="41084" t="31653"/>
          <a:stretch/>
        </p:blipFill>
        <p:spPr>
          <a:xfrm>
            <a:off x="1489050" y="1918975"/>
            <a:ext cx="5798875" cy="415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45a2c5e4b_0_807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ML Models with Kubernetes</a:t>
            </a:r>
            <a:endParaRPr/>
          </a:p>
        </p:txBody>
      </p:sp>
      <p:sp>
        <p:nvSpPr>
          <p:cNvPr id="501" name="Google Shape;501;g1045a2c5e4b_0_807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1.0 </a:t>
            </a:r>
            <a:r>
              <a:rPr b="1" lang="en-US">
                <a:latin typeface="Inter"/>
                <a:ea typeface="Inter"/>
                <a:cs typeface="Inter"/>
                <a:sym typeface="Inter"/>
              </a:rPr>
              <a:t>Management Tasks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Starting and Stopping Containers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Determining where to run containers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Checking the health of  containers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Restarting and Replacing unhealthy containers</a:t>
            </a:r>
            <a:endParaRPr>
              <a:solidFill>
                <a:srgbClr val="25A6E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02" name="Google Shape;502;g1045a2c5e4b_0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03" name="Google Shape;503;g1045a2c5e4b_0_8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045a2c5e4b_0_8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The Need to Scale ML Models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99600" y="1289800"/>
            <a:ext cx="8927700" cy="5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1.0 </a:t>
            </a: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Building &amp; Running ML  for Data Scientist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b="1" lang="en-US" sz="27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Uses of Machine Learning</a:t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Pricing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Fraud detection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●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Document Classification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Data Scientist we have to ask: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-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What problem we’re trying to solve?</a:t>
            </a:r>
            <a:endParaRPr sz="27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700"/>
              <a:buFont typeface="Inter Light"/>
              <a:buChar char="-"/>
            </a:pPr>
            <a:r>
              <a:rPr lang="en-US" sz="27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What are business requirements need to consider?</a:t>
            </a:r>
            <a:endParaRPr b="1" sz="27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45a2c5e4b_0_816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ML Models with Kubernetes</a:t>
            </a:r>
            <a:endParaRPr/>
          </a:p>
        </p:txBody>
      </p:sp>
      <p:sp>
        <p:nvSpPr>
          <p:cNvPr id="510" name="Google Shape;510;g1045a2c5e4b_0_816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2.0 Orchestration Platforms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Kubernetes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Docker Swarm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Mesos and Marathon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11" name="Google Shape;511;g1045a2c5e4b_0_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12" name="Google Shape;512;g1045a2c5e4b_0_8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045a2c5e4b_0_8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45a2c5e4b_0_824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ML Models with Kubernetes</a:t>
            </a:r>
            <a:endParaRPr/>
          </a:p>
        </p:txBody>
      </p:sp>
      <p:sp>
        <p:nvSpPr>
          <p:cNvPr id="519" name="Google Shape;519;g1045a2c5e4b_0_824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3.0 Introduction to Kubernetes 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Open source platform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Automating deployment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Scaling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Management of containerized applications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20" name="Google Shape;520;g1045a2c5e4b_0_8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21" name="Google Shape;521;g1045a2c5e4b_0_8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045a2c5e4b_0_8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45a2c5e4b_0_832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ML Models with Kubernetes</a:t>
            </a:r>
            <a:endParaRPr/>
          </a:p>
        </p:txBody>
      </p:sp>
      <p:sp>
        <p:nvSpPr>
          <p:cNvPr id="528" name="Google Shape;528;g1045a2c5e4b_0_832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4.0 Creating a Kubernetes cluster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Usually a kubernetes cluster is run by an infrastructure team.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Kubernetes components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Minikube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 virtual Machine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○"/>
            </a:pPr>
            <a:r>
              <a:rPr lang="en-US" sz="24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Kubectl: a command line tool</a:t>
            </a:r>
            <a:endParaRPr sz="24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29" name="Google Shape;529;g1045a2c5e4b_0_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30" name="Google Shape;530;g1045a2c5e4b_0_8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045a2c5e4b_0_8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45a2c5e4b_0_840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ML Models with Kubernetes</a:t>
            </a:r>
            <a:endParaRPr/>
          </a:p>
        </p:txBody>
      </p:sp>
      <p:sp>
        <p:nvSpPr>
          <p:cNvPr id="537" name="Google Shape;537;g1045a2c5e4b_0_840"/>
          <p:cNvSpPr txBox="1"/>
          <p:nvPr>
            <p:ph idx="1" type="body"/>
          </p:nvPr>
        </p:nvSpPr>
        <p:spPr>
          <a:xfrm>
            <a:off x="272650" y="1300300"/>
            <a:ext cx="875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5.0 Creating a Kubernetes cluster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Run created kubernetes cluster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 containers in a Kubernetes cluster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Scaling up a Kubernetes cluster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Autoscaling  a Kubernetes cluster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38" name="Google Shape;538;g1045a2c5e4b_0_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39" name="Google Shape;539;g1045a2c5e4b_0_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045a2c5e4b_0_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"/>
          <p:cNvSpPr txBox="1"/>
          <p:nvPr>
            <p:ph type="title"/>
          </p:nvPr>
        </p:nvSpPr>
        <p:spPr>
          <a:xfrm>
            <a:off x="99611" y="533401"/>
            <a:ext cx="8229600" cy="338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ML Services in Production</a:t>
            </a:r>
            <a:endParaRPr/>
          </a:p>
        </p:txBody>
      </p:sp>
      <p:sp>
        <p:nvSpPr>
          <p:cNvPr id="546" name="Google Shape;546;p9"/>
          <p:cNvSpPr txBox="1"/>
          <p:nvPr>
            <p:ph idx="1" type="body"/>
          </p:nvPr>
        </p:nvSpPr>
        <p:spPr>
          <a:xfrm>
            <a:off x="440425" y="1090575"/>
            <a:ext cx="8586900" cy="5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1.0 </a:t>
            </a:r>
            <a:r>
              <a:rPr b="1" lang="en-US">
                <a:latin typeface="Inter"/>
                <a:ea typeface="Inter"/>
                <a:cs typeface="Inter"/>
                <a:sym typeface="Inter"/>
              </a:rPr>
              <a:t>Monitoring service performance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A6E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Monitoring targets: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Baseline performance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Unusual events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 	Three Monitoring Domains</a:t>
            </a:r>
            <a:endParaRPr b="1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Services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Containers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Clusters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5A6E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47" name="Google Shape;5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48" name="Google Shape;5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/>
          <p:nvPr>
            <p:ph type="title"/>
          </p:nvPr>
        </p:nvSpPr>
        <p:spPr>
          <a:xfrm>
            <a:off x="335550" y="524300"/>
            <a:ext cx="7993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55" name="Google Shape;555;p10"/>
          <p:cNvSpPr txBox="1"/>
          <p:nvPr>
            <p:ph idx="1" type="body"/>
          </p:nvPr>
        </p:nvSpPr>
        <p:spPr>
          <a:xfrm>
            <a:off x="419450" y="1090575"/>
            <a:ext cx="8607900" cy="5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Best Practices for scaling ML </a:t>
            </a:r>
            <a:endParaRPr b="1" sz="3200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5A6E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Horizontal Scaling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 model with APIs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Use containers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Use orchestration tools</a:t>
            </a:r>
            <a:endParaRPr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 Light"/>
              <a:buChar char="●"/>
            </a:pPr>
            <a:r>
              <a:rPr lang="en-US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Monitor all levels of the stack</a:t>
            </a:r>
            <a:endParaRPr sz="3000"/>
          </a:p>
        </p:txBody>
      </p:sp>
      <p:pic>
        <p:nvPicPr>
          <p:cNvPr id="556" name="Google Shape;5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557" name="Google Shape;5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7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1-11-22 at 01.13.30.png" id="563" name="Google Shape;5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905"/>
            <a:ext cx="9144000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5.47.png" id="564" name="Google Shape;5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74415"/>
            <a:ext cx="9144000" cy="514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bb282d37_0_0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The Need to Scale ML Models</a:t>
            </a:r>
            <a:endParaRPr/>
          </a:p>
        </p:txBody>
      </p:sp>
      <p:sp>
        <p:nvSpPr>
          <p:cNvPr id="126" name="Google Shape;126;g102bb282d37_0_0"/>
          <p:cNvSpPr txBox="1"/>
          <p:nvPr>
            <p:ph idx="1" type="body"/>
          </p:nvPr>
        </p:nvSpPr>
        <p:spPr>
          <a:xfrm>
            <a:off x="99600" y="1289800"/>
            <a:ext cx="8927700" cy="5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1.1 </a:t>
            </a: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Building &amp; Running ML  for Data Scientist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b="1" lang="en-US" sz="27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Defining the  Problem</a:t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7" name="Google Shape;127;g102bb282d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28" name="Google Shape;128;g102bb282d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02bb282d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g102bb282d37_0_0"/>
          <p:cNvGraphicFramePr/>
          <p:nvPr/>
        </p:nvGraphicFramePr>
        <p:xfrm>
          <a:off x="3338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{7E70116B-D595-46FA-9CC9-DE731773DC8A}</a:tableStyleId>
              </a:tblPr>
              <a:tblGrid>
                <a:gridCol w="4485300"/>
                <a:gridCol w="38666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Be Precise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Too Vague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Describe the problem that can be modeled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General description of what we want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32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State quantifiable problem such as Reducing number of customers leaving for a competitor</a:t>
                      </a:r>
                      <a:endParaRPr sz="17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A broad statement such as Improve customer satisfaction</a:t>
                      </a:r>
                      <a:endParaRPr sz="17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5a2c5e4b_0_62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The Need to Scale ML Models</a:t>
            </a:r>
            <a:endParaRPr/>
          </a:p>
        </p:txBody>
      </p:sp>
      <p:sp>
        <p:nvSpPr>
          <p:cNvPr id="136" name="Google Shape;136;g1045a2c5e4b_0_62"/>
          <p:cNvSpPr txBox="1"/>
          <p:nvPr>
            <p:ph idx="1" type="body"/>
          </p:nvPr>
        </p:nvSpPr>
        <p:spPr>
          <a:xfrm>
            <a:off x="0" y="1210325"/>
            <a:ext cx="8927700" cy="5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1.2 </a:t>
            </a: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Building &amp; Running ML  for Data Scientist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b="1" lang="en-US" sz="27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   Building Models</a:t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g1045a2c5e4b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38" name="Google Shape;138;g1045a2c5e4b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045a2c5e4b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g1045a2c5e4b_0_62"/>
          <p:cNvGraphicFramePr/>
          <p:nvPr/>
        </p:nvGraphicFramePr>
        <p:xfrm>
          <a:off x="515525" y="2640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{F329DD12-EF01-4E5F-A2FD-38571BCB64A4}</a:tableStyleId>
              </a:tblPr>
              <a:tblGrid>
                <a:gridCol w="3899475"/>
                <a:gridCol w="4330125"/>
              </a:tblGrid>
              <a:tr h="39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Regression</a:t>
                      </a:r>
                      <a:endParaRPr b="1" sz="1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Classification</a:t>
                      </a:r>
                      <a:endParaRPr b="1" sz="1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Make numeric value predictions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Make choices among categorical variables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3800"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Estimated values of a stock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Best price to charge for a hotel room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new customers  new sales pricing can attract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Legitimate credit card charge vs Fraudulent charge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Identifying an object in an image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Inter"/>
                        <a:buChar char="●"/>
                      </a:pPr>
                      <a:r>
                        <a:rPr lang="en-US" sz="1700">
                          <a:latin typeface="Inter"/>
                          <a:ea typeface="Inter"/>
                          <a:cs typeface="Inter"/>
                          <a:sym typeface="Inter"/>
                        </a:rPr>
                        <a:t>Customer likely to respond to an advertisement</a:t>
                      </a:r>
                      <a:endParaRPr sz="17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5A6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45a2c5e4b_0_252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The Need to Scale ML Models</a:t>
            </a:r>
            <a:endParaRPr/>
          </a:p>
        </p:txBody>
      </p:sp>
      <p:sp>
        <p:nvSpPr>
          <p:cNvPr id="146" name="Google Shape;146;g1045a2c5e4b_0_252"/>
          <p:cNvSpPr txBox="1"/>
          <p:nvPr>
            <p:ph idx="1" type="body"/>
          </p:nvPr>
        </p:nvSpPr>
        <p:spPr>
          <a:xfrm>
            <a:off x="398475" y="1279325"/>
            <a:ext cx="85293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  1.3 </a:t>
            </a: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Building &amp; Running ML  for Data Scientist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b="1" lang="en-US" sz="2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b="1" lang="en-US" sz="2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endParaRPr b="1" sz="2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Time consuming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What is the data describing?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Are there quality control problems?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Is there missing data?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Inconsistent conversions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7" name="Google Shape;147;g1045a2c5e4b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48" name="Google Shape;148;g1045a2c5e4b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045a2c5e4b_0_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5a2c5e4b_0_261"/>
          <p:cNvSpPr txBox="1"/>
          <p:nvPr>
            <p:ph type="title"/>
          </p:nvPr>
        </p:nvSpPr>
        <p:spPr>
          <a:xfrm>
            <a:off x="99611" y="533401"/>
            <a:ext cx="82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The Need to Scale ML Models</a:t>
            </a:r>
            <a:endParaRPr/>
          </a:p>
        </p:txBody>
      </p:sp>
      <p:sp>
        <p:nvSpPr>
          <p:cNvPr id="155" name="Google Shape;155;g1045a2c5e4b_0_261"/>
          <p:cNvSpPr txBox="1"/>
          <p:nvPr>
            <p:ph idx="1" type="body"/>
          </p:nvPr>
        </p:nvSpPr>
        <p:spPr>
          <a:xfrm>
            <a:off x="398475" y="1279325"/>
            <a:ext cx="85293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1.4 </a:t>
            </a:r>
            <a:r>
              <a:rPr b="1" lang="en-US" sz="2800">
                <a:latin typeface="Inter"/>
                <a:ea typeface="Inter"/>
                <a:cs typeface="Inter"/>
                <a:sym typeface="Inter"/>
              </a:rPr>
              <a:t>Building &amp; Running ML  for Data Scientist</a:t>
            </a:r>
            <a:endParaRPr b="1" sz="2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rPr b="1" lang="en-US" sz="2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b="1" lang="en-US" sz="28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Best practice</a:t>
            </a:r>
            <a:endParaRPr b="1" sz="2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Data distribution.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○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Explore data - understand kind of data you’re working with.</a:t>
            </a:r>
            <a:endParaRPr sz="28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800"/>
              <a:buFont typeface="Inter Light"/>
              <a:buChar char="●"/>
            </a:pPr>
            <a:r>
              <a:rPr lang="en-US" sz="28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Iterative Model building</a:t>
            </a:r>
            <a:endParaRPr b="1" sz="28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27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6" name="Google Shape;156;g1045a2c5e4b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57" name="Google Shape;157;g1045a2c5e4b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45a2c5e4b_0_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45a2c5e4b_0_277"/>
          <p:cNvSpPr txBox="1"/>
          <p:nvPr>
            <p:ph type="title"/>
          </p:nvPr>
        </p:nvSpPr>
        <p:spPr>
          <a:xfrm>
            <a:off x="99599" y="533400"/>
            <a:ext cx="8927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Need to Scale ML Models</a:t>
            </a:r>
            <a:endParaRPr sz="2900"/>
          </a:p>
        </p:txBody>
      </p:sp>
      <p:sp>
        <p:nvSpPr>
          <p:cNvPr id="164" name="Google Shape;164;g1045a2c5e4b_0_277"/>
          <p:cNvSpPr txBox="1"/>
          <p:nvPr>
            <p:ph idx="1" type="body"/>
          </p:nvPr>
        </p:nvSpPr>
        <p:spPr>
          <a:xfrm>
            <a:off x="199250" y="1205925"/>
            <a:ext cx="88281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2.0 Building &amp; Deploying ML Models for Production use: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What to consider</a:t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Deploying codes to servers.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Ensuring continuous availability.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Programmatic access(APIs)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Access  controls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Scalability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0C18"/>
                </a:solidFill>
                <a:latin typeface="Inter"/>
                <a:ea typeface="Inter"/>
                <a:cs typeface="Inter"/>
                <a:sym typeface="Inter"/>
              </a:rPr>
              <a:t>Persisting  Models:</a:t>
            </a:r>
            <a:endParaRPr b="1" sz="260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Language specific</a:t>
            </a:r>
            <a:endParaRPr sz="2600">
              <a:solidFill>
                <a:srgbClr val="000C1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600"/>
              <a:buFont typeface="Inter Light"/>
              <a:buChar char="●"/>
            </a:pPr>
            <a:r>
              <a:rPr lang="en-US" sz="2600">
                <a:solidFill>
                  <a:srgbClr val="000C18"/>
                </a:solidFill>
                <a:latin typeface="Inter Light"/>
                <a:ea typeface="Inter Light"/>
                <a:cs typeface="Inter Light"/>
                <a:sym typeface="Inter Light"/>
              </a:rPr>
              <a:t>Predictive Model Markup languages like html , xml</a:t>
            </a:r>
            <a:endParaRPr sz="2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5" name="Google Shape;165;g1045a2c5e4b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51600"/>
            <a:ext cx="51552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1-11-22 at 01.13.30.png" id="166" name="Google Shape;166;g1045a2c5e4b_0_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905"/>
            <a:ext cx="9144003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045a2c5e4b_0_2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1544" y="6372127"/>
            <a:ext cx="1220629" cy="51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2020-11-12T00:29:44Z</dcterms:created>
  <dc:creator>Noah</dc:creator>
</cp:coreProperties>
</file>